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6" r:id="rId2"/>
    <p:sldMasterId id="2147483688" r:id="rId3"/>
  </p:sldMasterIdLst>
  <p:notesMasterIdLst>
    <p:notesMasterId r:id="rId14"/>
  </p:notesMasterIdLst>
  <p:handoutMasterIdLst>
    <p:handoutMasterId r:id="rId15"/>
  </p:handoutMasterIdLst>
  <p:sldIdLst>
    <p:sldId id="256" r:id="rId4"/>
    <p:sldId id="262" r:id="rId5"/>
    <p:sldId id="263" r:id="rId6"/>
    <p:sldId id="264" r:id="rId7"/>
    <p:sldId id="266" r:id="rId8"/>
    <p:sldId id="265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84" autoAdjust="0"/>
    <p:restoredTop sz="84767" autoAdjust="0"/>
  </p:normalViewPr>
  <p:slideViewPr>
    <p:cSldViewPr snapToGrid="0">
      <p:cViewPr varScale="1">
        <p:scale>
          <a:sx n="81" d="100"/>
          <a:sy n="81" d="100"/>
        </p:scale>
        <p:origin x="200" y="7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8/28/24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8/28/24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AAE1EA-D047-FD96-B106-F4413A8D8F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814920" y="6181779"/>
            <a:ext cx="2996080" cy="4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87DB4-5C94-B523-FDBE-59586DE7B4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877244" y="6418966"/>
            <a:ext cx="2166667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3706F-ADDD-B5F9-0491-F18A47C16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8075" y="6418493"/>
            <a:ext cx="2165004" cy="3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BB9074-350A-4434-B8B6-CB7D119120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Thomas H. Edwards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E5563F2D-74A4-4456-8E84-011744607F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B8AD64B-126F-46E3-AF79-AA6D9FD2CF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20240828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D15680C-A0D6-42A4-9DCD-2D4FA8EE13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P589-1</a:t>
            </a:r>
            <a:br>
              <a:rPr lang="en-US" dirty="0"/>
            </a:br>
            <a:r>
              <a:rPr lang="en-US" dirty="0" err="1"/>
              <a:t>TCrs</a:t>
            </a:r>
            <a:r>
              <a:rPr lang="en-US" dirty="0"/>
              <a:t> – first look</a:t>
            </a:r>
          </a:p>
        </p:txBody>
      </p:sp>
    </p:spTree>
    <p:extLst>
      <p:ext uri="{BB962C8B-B14F-4D97-AF65-F5344CB8AC3E}">
        <p14:creationId xmlns:p14="http://schemas.microsoft.com/office/powerpoint/2010/main" val="337068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F0E8D7-246D-2508-5A90-83F9E756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CD69 vs CD154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3ADCE7-15B3-C77E-27CA-1E9D83AE40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793" y="1828800"/>
            <a:ext cx="3657600" cy="3657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63DBBE-7CE9-DCF7-C397-442B7CACBC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9059" y="1828800"/>
            <a:ext cx="3657600" cy="3657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6F7B7A-5EF1-E5AB-613F-C749E592F7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28" y="1828800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12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Cells passing qc for each hashtag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6A77153-0CB7-7149-4466-76658677A7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841393"/>
              </p:ext>
            </p:extLst>
          </p:nvPr>
        </p:nvGraphicFramePr>
        <p:xfrm>
          <a:off x="593765" y="1267507"/>
          <a:ext cx="9429007" cy="47461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17987">
                  <a:extLst>
                    <a:ext uri="{9D8B030D-6E8A-4147-A177-3AD203B41FA5}">
                      <a16:colId xmlns:a16="http://schemas.microsoft.com/office/drawing/2014/main" val="996584562"/>
                    </a:ext>
                  </a:extLst>
                </a:gridCol>
                <a:gridCol w="610743">
                  <a:extLst>
                    <a:ext uri="{9D8B030D-6E8A-4147-A177-3AD203B41FA5}">
                      <a16:colId xmlns:a16="http://schemas.microsoft.com/office/drawing/2014/main" val="2945933316"/>
                    </a:ext>
                  </a:extLst>
                </a:gridCol>
                <a:gridCol w="3399581">
                  <a:extLst>
                    <a:ext uri="{9D8B030D-6E8A-4147-A177-3AD203B41FA5}">
                      <a16:colId xmlns:a16="http://schemas.microsoft.com/office/drawing/2014/main" val="1172398926"/>
                    </a:ext>
                  </a:extLst>
                </a:gridCol>
                <a:gridCol w="1304207">
                  <a:extLst>
                    <a:ext uri="{9D8B030D-6E8A-4147-A177-3AD203B41FA5}">
                      <a16:colId xmlns:a16="http://schemas.microsoft.com/office/drawing/2014/main" val="1750433491"/>
                    </a:ext>
                  </a:extLst>
                </a:gridCol>
                <a:gridCol w="1296489">
                  <a:extLst>
                    <a:ext uri="{9D8B030D-6E8A-4147-A177-3AD203B41FA5}">
                      <a16:colId xmlns:a16="http://schemas.microsoft.com/office/drawing/2014/main" val="557861623"/>
                    </a:ext>
                  </a:extLst>
                </a:gridCol>
              </a:tblGrid>
              <a:tr h="211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hashtag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pool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donorId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stimulation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nCells_passQC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951767059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090236194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1437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301325491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CerosalettiLab1059994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114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511217433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38607635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1884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62358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CerosalettiLab1464776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153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68236550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493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9236217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3111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558831688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CerosalettiLab448473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240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810233117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604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18792937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CEFX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1334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08580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CerosalettiLab632811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981710018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279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2197599555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8612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3940485812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CerosalettiLab839987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263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395291811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CerosalettiLab942655_CD3CD28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CD3CD28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83680489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CerosalettiLab942655_CEFX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12609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4064688666"/>
                  </a:ext>
                </a:extLst>
              </a:tr>
              <a:tr h="23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CerosalettiLab942655_Islet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CerosalettiLab942655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Islet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244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56" marR="5956" marT="5956" marB="0" anchor="b"/>
                </a:tc>
                <a:extLst>
                  <a:ext uri="{0D108BD9-81ED-4DB2-BD59-A6C34878D82A}">
                    <a16:rowId xmlns:a16="http://schemas.microsoft.com/office/drawing/2014/main" val="111000928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A7150AF-A5B0-26BD-26A4-AD8541072829}"/>
              </a:ext>
            </a:extLst>
          </p:cNvPr>
          <p:cNvSpPr txBox="1"/>
          <p:nvPr/>
        </p:nvSpPr>
        <p:spPr>
          <a:xfrm>
            <a:off x="10236530" y="3954483"/>
            <a:ext cx="17219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CEFX hashtags </a:t>
            </a:r>
            <a:r>
              <a:rPr lang="en-US" dirty="0" err="1"/>
              <a:t>downsampled</a:t>
            </a:r>
            <a:r>
              <a:rPr lang="en-US" dirty="0"/>
              <a:t> to </a:t>
            </a:r>
            <a:r>
              <a:rPr lang="en-US" dirty="0">
                <a:solidFill>
                  <a:srgbClr val="FF0000"/>
                </a:solidFill>
              </a:rPr>
              <a:t>600</a:t>
            </a:r>
            <a:r>
              <a:rPr lang="en-US" dirty="0"/>
              <a:t> cells.</a:t>
            </a:r>
          </a:p>
        </p:txBody>
      </p:sp>
    </p:spTree>
    <p:extLst>
      <p:ext uri="{BB962C8B-B14F-4D97-AF65-F5344CB8AC3E}">
        <p14:creationId xmlns:p14="http://schemas.microsoft.com/office/powerpoint/2010/main" val="2022312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06C6F4-79C0-6B5E-A308-9B9C0991B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Tcr</a:t>
            </a:r>
            <a:r>
              <a:rPr lang="en-US" dirty="0"/>
              <a:t> accounting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0764F2-6413-9084-371B-EF331EC2753C}"/>
              </a:ext>
            </a:extLst>
          </p:cNvPr>
          <p:cNvSpPr txBox="1"/>
          <p:nvPr/>
        </p:nvSpPr>
        <p:spPr>
          <a:xfrm>
            <a:off x="414528" y="1278081"/>
            <a:ext cx="37511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274 cells in the </a:t>
            </a:r>
            <a:r>
              <a:rPr lang="en-US" dirty="0" err="1"/>
              <a:t>downsampled</a:t>
            </a:r>
            <a:r>
              <a:rPr lang="en-US" dirty="0"/>
              <a:t> population are missing corresponding TCR barcodes</a:t>
            </a:r>
          </a:p>
          <a:p>
            <a:endParaRPr lang="en-US" dirty="0"/>
          </a:p>
          <a:p>
            <a:r>
              <a:rPr lang="en-US" dirty="0"/>
              <a:t>11 doublets identified (&gt;= 3 TRA OR TRB)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5308B3-9073-A61C-634F-0E8D9581F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063" y="1492247"/>
            <a:ext cx="6068292" cy="43172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9525F2-EAA0-E352-E309-5DF296EB0F42}"/>
              </a:ext>
            </a:extLst>
          </p:cNvPr>
          <p:cNvSpPr txBox="1"/>
          <p:nvPr/>
        </p:nvSpPr>
        <p:spPr>
          <a:xfrm>
            <a:off x="5185063" y="908749"/>
            <a:ext cx="5692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DonorIds</a:t>
            </a:r>
            <a:r>
              <a:rPr lang="en-US" dirty="0"/>
              <a:t> with missing TCR barcodes:</a:t>
            </a:r>
          </a:p>
        </p:txBody>
      </p:sp>
    </p:spTree>
    <p:extLst>
      <p:ext uri="{BB962C8B-B14F-4D97-AF65-F5344CB8AC3E}">
        <p14:creationId xmlns:p14="http://schemas.microsoft.com/office/powerpoint/2010/main" val="2158907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DC368A-4A7E-01E2-7875-3C80A706E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 proportions with </a:t>
            </a:r>
            <a:r>
              <a:rPr lang="en-US" dirty="0" err="1"/>
              <a:t>tcr</a:t>
            </a:r>
            <a:r>
              <a:rPr lang="en-US" dirty="0"/>
              <a:t> chains per </a:t>
            </a:r>
            <a:r>
              <a:rPr lang="en-US" dirty="0" err="1"/>
              <a:t>donorid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5E239F-C043-613D-B588-EBA3B74F1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34" y="1180286"/>
            <a:ext cx="9793184" cy="4896592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91A6AD3-5E4C-AF57-4896-2EC7FFCE01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6625914"/>
              </p:ext>
            </p:extLst>
          </p:nvPr>
        </p:nvGraphicFramePr>
        <p:xfrm>
          <a:off x="7571428" y="4312483"/>
          <a:ext cx="4206044" cy="1645527"/>
        </p:xfrm>
        <a:graphic>
          <a:graphicData uri="http://schemas.openxmlformats.org/drawingml/2006/table">
            <a:tbl>
              <a:tblPr/>
              <a:tblGrid>
                <a:gridCol w="1051511">
                  <a:extLst>
                    <a:ext uri="{9D8B030D-6E8A-4147-A177-3AD203B41FA5}">
                      <a16:colId xmlns:a16="http://schemas.microsoft.com/office/drawing/2014/main" val="2677212115"/>
                    </a:ext>
                  </a:extLst>
                </a:gridCol>
                <a:gridCol w="1051511">
                  <a:extLst>
                    <a:ext uri="{9D8B030D-6E8A-4147-A177-3AD203B41FA5}">
                      <a16:colId xmlns:a16="http://schemas.microsoft.com/office/drawing/2014/main" val="3307713867"/>
                    </a:ext>
                  </a:extLst>
                </a:gridCol>
                <a:gridCol w="1051511">
                  <a:extLst>
                    <a:ext uri="{9D8B030D-6E8A-4147-A177-3AD203B41FA5}">
                      <a16:colId xmlns:a16="http://schemas.microsoft.com/office/drawing/2014/main" val="1558403512"/>
                    </a:ext>
                  </a:extLst>
                </a:gridCol>
                <a:gridCol w="1051511">
                  <a:extLst>
                    <a:ext uri="{9D8B030D-6E8A-4147-A177-3AD203B41FA5}">
                      <a16:colId xmlns:a16="http://schemas.microsoft.com/office/drawing/2014/main" val="4034768176"/>
                    </a:ext>
                  </a:extLst>
                </a:gridCol>
              </a:tblGrid>
              <a:tr h="325029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 alpha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 alpha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 alpha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6711713"/>
                  </a:ext>
                </a:extLst>
              </a:tr>
              <a:tr h="34326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 beta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274 (3.9%)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515 (7.4%)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8926126"/>
                  </a:ext>
                </a:extLst>
              </a:tr>
              <a:tr h="63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 beta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351 (5.1%)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5063 (72.8%)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588 (8.5%)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561115"/>
                  </a:ext>
                </a:extLst>
              </a:tr>
              <a:tr h="34326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 beta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159 (2.3%)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58927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8609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1C1495-4E15-38C4-73CE-7B54983A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Tcr</a:t>
            </a:r>
            <a:r>
              <a:rPr lang="en-US" dirty="0"/>
              <a:t> detection per </a:t>
            </a:r>
            <a:r>
              <a:rPr lang="en-US" dirty="0" err="1"/>
              <a:t>donorid</a:t>
            </a:r>
            <a:r>
              <a:rPr lang="en-US" dirty="0"/>
              <a:t> by stimulation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027895-86E1-F49B-C827-AB37E8F99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892" y="1070263"/>
            <a:ext cx="10560216" cy="528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88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3AC41F-FE5D-CCC6-E970-BB2644186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Tcr</a:t>
            </a:r>
            <a:r>
              <a:rPr lang="en-US" dirty="0"/>
              <a:t> detection per </a:t>
            </a:r>
            <a:r>
              <a:rPr lang="en-US" dirty="0" err="1"/>
              <a:t>donorid</a:t>
            </a:r>
            <a:r>
              <a:rPr lang="en-US" dirty="0"/>
              <a:t> by stimulation/</a:t>
            </a:r>
            <a:r>
              <a:rPr lang="en-US" dirty="0" err="1"/>
              <a:t>studygroup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21A5E2-D58E-AB1A-2D6C-E2251D227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63" y="1208313"/>
            <a:ext cx="10280073" cy="514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584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A37F8C-68FF-FBEC-1640-4615D6300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11 </a:t>
            </a:r>
            <a:r>
              <a:rPr lang="en-US" dirty="0" err="1"/>
              <a:t>mait</a:t>
            </a:r>
            <a:r>
              <a:rPr lang="en-US" dirty="0"/>
              <a:t> cells, 35 </a:t>
            </a:r>
            <a:r>
              <a:rPr lang="en-US" dirty="0" err="1"/>
              <a:t>inkt</a:t>
            </a:r>
            <a:r>
              <a:rPr lang="en-US" dirty="0"/>
              <a:t> cells identified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37BEDA3-1122-1CAC-1505-21B1F01D8C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417103"/>
              </p:ext>
            </p:extLst>
          </p:nvPr>
        </p:nvGraphicFramePr>
        <p:xfrm>
          <a:off x="1607787" y="1885602"/>
          <a:ext cx="8976426" cy="3086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2142">
                  <a:extLst>
                    <a:ext uri="{9D8B030D-6E8A-4147-A177-3AD203B41FA5}">
                      <a16:colId xmlns:a16="http://schemas.microsoft.com/office/drawing/2014/main" val="1730132983"/>
                    </a:ext>
                  </a:extLst>
                </a:gridCol>
                <a:gridCol w="2992142">
                  <a:extLst>
                    <a:ext uri="{9D8B030D-6E8A-4147-A177-3AD203B41FA5}">
                      <a16:colId xmlns:a16="http://schemas.microsoft.com/office/drawing/2014/main" val="3347326042"/>
                    </a:ext>
                  </a:extLst>
                </a:gridCol>
                <a:gridCol w="2992142">
                  <a:extLst>
                    <a:ext uri="{9D8B030D-6E8A-4147-A177-3AD203B41FA5}">
                      <a16:colId xmlns:a16="http://schemas.microsoft.com/office/drawing/2014/main" val="3593944054"/>
                    </a:ext>
                  </a:extLst>
                </a:gridCol>
              </a:tblGrid>
              <a:tr h="51446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iNKT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286384"/>
                  </a:ext>
                </a:extLst>
              </a:tr>
              <a:tr h="514466">
                <a:tc>
                  <a:txBody>
                    <a:bodyPr/>
                    <a:lstStyle/>
                    <a:p>
                      <a:r>
                        <a:rPr lang="en-US" dirty="0"/>
                        <a:t>Islet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044100"/>
                  </a:ext>
                </a:extLst>
              </a:tr>
              <a:tr h="514466">
                <a:tc>
                  <a:txBody>
                    <a:bodyPr/>
                    <a:lstStyle/>
                    <a:p>
                      <a:r>
                        <a:rPr lang="en-US" dirty="0"/>
                        <a:t>CEFX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160725"/>
                  </a:ext>
                </a:extLst>
              </a:tr>
              <a:tr h="514466">
                <a:tc>
                  <a:txBody>
                    <a:bodyPr/>
                    <a:lstStyle/>
                    <a:p>
                      <a:r>
                        <a:rPr lang="en-US" dirty="0"/>
                        <a:t>CD3/CD28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450739"/>
                  </a:ext>
                </a:extLst>
              </a:tr>
              <a:tr h="514466">
                <a:tc>
                  <a:txBody>
                    <a:bodyPr/>
                    <a:lstStyle/>
                    <a:p>
                      <a:r>
                        <a:rPr lang="en-US" dirty="0"/>
                        <a:t>HC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 (3 donors)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(1 donor, 1059994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9074980"/>
                  </a:ext>
                </a:extLst>
              </a:tr>
              <a:tr h="514466">
                <a:tc>
                  <a:txBody>
                    <a:bodyPr/>
                    <a:lstStyle/>
                    <a:p>
                      <a:r>
                        <a:rPr lang="en-US" dirty="0"/>
                        <a:t>T1D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(3 donors)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 (1 donor, 839987)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4034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2373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0268FC-2E74-B1C4-2BFF-2D17DB8613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B03882-D865-C517-287B-80334F577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CD25 vs CD137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C45D81D-CF0E-4B88-EDCF-808CAC4D3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05" y="2157984"/>
            <a:ext cx="3657600" cy="36576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E640A81-AFAD-3EF3-3ECD-7F681B13BF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288" y="2150384"/>
            <a:ext cx="3657600" cy="36576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AD3C630-B50B-4F70-6AFC-EA9B82B4F4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28188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457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7C05E0-C5D2-276B-E999-B572B6D74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CD25 vs CD127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0EC836-40D6-2C3A-EE75-2AB95F9D9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963543"/>
            <a:ext cx="3657600" cy="3657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05BE8E-8E02-602D-D0C8-141075507C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0" y="1963543"/>
            <a:ext cx="3657600" cy="3657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09D1DE-BFDE-64EB-4BEF-A8B4DAFF13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28" y="1963543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218122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2ACF9B02-9D6B-48A2-82E7-7938B5994EE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4EB4A6C4-FC2D-4A76-B544-737967A04EFF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88A2EB02-826B-46D2-94FA-0897DB60729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21688</TotalTime>
  <Words>301</Words>
  <Application>Microsoft Macintosh PowerPoint</Application>
  <PresentationFormat>Widescreen</PresentationFormat>
  <Paragraphs>144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 Narrow</vt:lpstr>
      <vt:lpstr>Arial</vt:lpstr>
      <vt:lpstr>Calibri</vt:lpstr>
      <vt:lpstr>MADE Outer Sans</vt:lpstr>
      <vt:lpstr>Title Slides</vt:lpstr>
      <vt:lpstr>Content Slides</vt:lpstr>
      <vt:lpstr>Divider Slides</vt:lpstr>
      <vt:lpstr>PowerPoint Presentation</vt:lpstr>
      <vt:lpstr>Cells passing qc for each hashtag</vt:lpstr>
      <vt:lpstr>Tcr accounting</vt:lpstr>
      <vt:lpstr>Cell proportions with tcr chains per donorid</vt:lpstr>
      <vt:lpstr>Tcr detection per donorid by stimulation</vt:lpstr>
      <vt:lpstr>Tcr detection per donorid by stimulation/studygroup</vt:lpstr>
      <vt:lpstr>11 mait cells, 35 inkt cells identified</vt:lpstr>
      <vt:lpstr>CD25 vs CD137</vt:lpstr>
      <vt:lpstr>CD25 vs CD127</vt:lpstr>
      <vt:lpstr>CD69 vs CD154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12</cp:revision>
  <dcterms:created xsi:type="dcterms:W3CDTF">2024-07-10T17:48:07Z</dcterms:created>
  <dcterms:modified xsi:type="dcterms:W3CDTF">2024-08-28T22:57:43Z</dcterms:modified>
</cp:coreProperties>
</file>

<file path=docProps/thumbnail.jpeg>
</file>